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8" r:id="rId5"/>
    <p:sldId id="260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8248DE-2E0B-0CFA-E003-B2CF9F4CC295}" v="576" dt="2025-03-03T00:16:11.589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4660"/>
  </p:normalViewPr>
  <p:slideViewPr>
    <p:cSldViewPr snapToGrid="0">
      <p:cViewPr varScale="1">
        <p:scale>
          <a:sx n="80" d="100"/>
          <a:sy n="80" d="100"/>
        </p:scale>
        <p:origin x="4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3/2/2025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3/2/2025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</a:t>
            </a:r>
          </a:p>
          <a:p>
            <a:pPr lvl="6"/>
            <a:r>
              <a:t>Seventh</a:t>
            </a:r>
          </a:p>
          <a:p>
            <a:pPr lvl="7"/>
            <a:r>
              <a:t>Eighth</a:t>
            </a:r>
          </a:p>
          <a:p>
            <a:pPr lvl="8"/>
            <a:r>
              <a:t>Ninth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rPr lang="en-US"/>
              <a:t>3/2/2025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DuncanDSC530TermProject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Predicting the Originating Elevation of a Soil Sample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859A8-0F48-8813-CD3B-7267B3CC0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A84371B-C88C-8ABE-EF0D-07554E21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Prediction of Soil Sample</a:t>
            </a:r>
            <a:br>
              <a:rPr lang="en-US" dirty="0"/>
            </a:br>
            <a:r>
              <a:rPr lang="en-US" dirty="0">
                <a:ea typeface="Calibri"/>
                <a:cs typeface="Calibri"/>
              </a:rPr>
              <a:t>PMF Comparison (Chapter 3)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F7B069F-BC4B-7749-3D0C-71E5C901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endParaRPr lang="en-US" sz="2800">
              <a:ea typeface="Calibri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65E539-BCF1-BCE5-D59B-4460110D8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49" y="1938694"/>
            <a:ext cx="7214111" cy="449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99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18272-86C2-D8A3-4D04-08547F620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C3806F8-CBBD-1334-8EBF-47BE19CE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Prediction of Soil Sample</a:t>
            </a:r>
            <a:br>
              <a:rPr lang="en-US" dirty="0"/>
            </a:br>
            <a:r>
              <a:rPr lang="en-US" dirty="0">
                <a:ea typeface="Calibri"/>
                <a:cs typeface="Calibri"/>
              </a:rPr>
              <a:t>CDF (Chapter 4)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7FA2194-5678-E794-7186-467DA77B6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endParaRPr lang="en-US" sz="2800">
              <a:ea typeface="Calibri"/>
              <a:cs typeface="Calibri"/>
            </a:endParaRPr>
          </a:p>
        </p:txBody>
      </p:sp>
      <p:pic>
        <p:nvPicPr>
          <p:cNvPr id="3" name="Picture 2" descr="A graph of a line&#10;&#10;AI-generated content may be incorrect.">
            <a:extLst>
              <a:ext uri="{FF2B5EF4-FFF2-40B4-BE49-F238E27FC236}">
                <a16:creationId xmlns:a16="http://schemas.microsoft.com/office/drawing/2014/main" id="{6391411E-E2E5-68EE-5AFD-62734F72A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945" y="2016448"/>
            <a:ext cx="5542191" cy="433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92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89453-6FDD-61E0-8F9A-5BC080474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D688D96-E41C-8EAA-7B1A-16FB503E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Prediction of Soil Sample</a:t>
            </a:r>
            <a:br>
              <a:rPr lang="en-US" dirty="0"/>
            </a:br>
            <a:r>
              <a:rPr lang="en-US" dirty="0">
                <a:ea typeface="Calibri"/>
                <a:cs typeface="Calibri"/>
              </a:rPr>
              <a:t>Analytical Distribution (Chapter 5)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40F5AF4-2AF6-B8AB-B1C6-31D16125E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endParaRPr lang="en-US" sz="2800">
              <a:ea typeface="Calibri"/>
              <a:cs typeface="Calibri"/>
            </a:endParaRPr>
          </a:p>
        </p:txBody>
      </p:sp>
      <p:pic>
        <p:nvPicPr>
          <p:cNvPr id="2" name="Picture 1" descr="A graph with green and black lines&#10;&#10;AI-generated content may be incorrect.">
            <a:extLst>
              <a:ext uri="{FF2B5EF4-FFF2-40B4-BE49-F238E27FC236}">
                <a16:creationId xmlns:a16="http://schemas.microsoft.com/office/drawing/2014/main" id="{682B8A2C-9B3F-DDF9-16D8-FAB3356E2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91" y="2032000"/>
            <a:ext cx="5931075" cy="430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43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E0459-964C-E1FF-5A60-495FCA53C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8D5E7CB-163E-87F4-7726-9B5DE96A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Prediction of Soil Sample</a:t>
            </a:r>
            <a:br>
              <a:rPr lang="en-US" dirty="0"/>
            </a:br>
            <a:r>
              <a:rPr lang="en-US" dirty="0">
                <a:ea typeface="Calibri"/>
                <a:cs typeface="Calibri"/>
              </a:rPr>
              <a:t>Scatter Plots (Chapter 7)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A82102C-037F-EEA2-070D-B3803AF27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endParaRPr lang="en-US" sz="2800">
              <a:ea typeface="Calibri"/>
              <a:cs typeface="Calibri"/>
            </a:endParaRPr>
          </a:p>
        </p:txBody>
      </p:sp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5959109-2BD4-DB3C-80C5-C7F32572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23" y="1973943"/>
            <a:ext cx="4544786" cy="1702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1DA507-9111-DFD1-2AC4-1E11A5DF5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75" y="3746750"/>
            <a:ext cx="4551266" cy="2485072"/>
          </a:xfrm>
          <a:prstGeom prst="rect">
            <a:avLst/>
          </a:prstGeom>
        </p:spPr>
      </p:pic>
      <p:pic>
        <p:nvPicPr>
          <p:cNvPr id="5" name="Picture 4" descr="A graph of blue dots&#10;&#10;AI-generated content may be incorrect.">
            <a:extLst>
              <a:ext uri="{FF2B5EF4-FFF2-40B4-BE49-F238E27FC236}">
                <a16:creationId xmlns:a16="http://schemas.microsoft.com/office/drawing/2014/main" id="{AF67C3C1-6E43-C98F-32B6-9E4B9CD0C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519" y="3001346"/>
            <a:ext cx="4435818" cy="320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6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FBC0D-36B9-A550-6F5B-28B0222F5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1424B57D-9A6C-A349-3AB9-7EE3E55F7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Prediction of Soil Sample</a:t>
            </a:r>
            <a:br>
              <a:rPr lang="en-US" dirty="0"/>
            </a:br>
            <a:r>
              <a:rPr lang="en-US" dirty="0">
                <a:ea typeface="Calibri"/>
                <a:cs typeface="Calibri"/>
              </a:rPr>
              <a:t>Pearson Correlation (Chapter 7)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413AB7-4EE2-76A3-C246-184DF6FDD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endParaRPr lang="en-US" sz="2800">
              <a:ea typeface="Calibri"/>
              <a:cs typeface="Calibri"/>
            </a:endParaRPr>
          </a:p>
        </p:txBody>
      </p:sp>
      <p:pic>
        <p:nvPicPr>
          <p:cNvPr id="2" name="Picture 1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340A4DF7-72DA-B3B2-060D-04181F8A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06" y="1979385"/>
            <a:ext cx="4956499" cy="665066"/>
          </a:xfrm>
          <a:prstGeom prst="rect">
            <a:avLst/>
          </a:prstGeom>
        </p:spPr>
      </p:pic>
      <p:pic>
        <p:nvPicPr>
          <p:cNvPr id="6" name="Picture 5" descr="A close-up of numbers&#10;&#10;AI-generated content may be incorrect.">
            <a:extLst>
              <a:ext uri="{FF2B5EF4-FFF2-40B4-BE49-F238E27FC236}">
                <a16:creationId xmlns:a16="http://schemas.microsoft.com/office/drawing/2014/main" id="{E52E4E65-C246-DF2B-2C0E-334FED909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98" y="2956184"/>
            <a:ext cx="72961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28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DC7A2-2187-9E17-D893-84C26CBEC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6B5A295-97F7-1FD0-D591-B52889B3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Prediction of Soil Sample</a:t>
            </a:r>
            <a:br>
              <a:rPr lang="en-US" dirty="0"/>
            </a:br>
            <a:r>
              <a:rPr lang="en-US" dirty="0">
                <a:ea typeface="Calibri"/>
                <a:cs typeface="Calibri"/>
              </a:rPr>
              <a:t>Hypothesis Test  (Chapter 9)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2EA5AAA-4A87-5CEE-7DC8-66111864A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endParaRPr lang="en-US" sz="2800">
              <a:ea typeface="Calibri"/>
              <a:cs typeface="Calibri"/>
            </a:endParaRPr>
          </a:p>
        </p:txBody>
      </p:sp>
      <p:pic>
        <p:nvPicPr>
          <p:cNvPr id="3" name="Picture 2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21D36619-0AC7-1DC1-3241-334B47F1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67" y="2171505"/>
            <a:ext cx="9880082" cy="1260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CE504-7F45-2C47-DBB5-74D14D505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913" y="3973610"/>
            <a:ext cx="10725928" cy="42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2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C83D4-A80E-2B4A-C55E-4F88EF2C6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0B29028B-B535-657F-F4F1-615B1CD0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Prediction of Soil Sample</a:t>
            </a:r>
            <a:br>
              <a:rPr lang="en-US" dirty="0"/>
            </a:br>
            <a:r>
              <a:rPr lang="en-US" dirty="0">
                <a:ea typeface="Calibri"/>
                <a:cs typeface="Calibri"/>
              </a:rPr>
              <a:t>Regression Model  (Chapter 10 &amp; 11)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1F74C9D-5812-87D9-FA82-C81D313C8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endParaRPr lang="en-US" sz="2800">
              <a:ea typeface="Calibri"/>
              <a:cs typeface="Calibri"/>
            </a:endParaRPr>
          </a:p>
        </p:txBody>
      </p:sp>
      <p:pic>
        <p:nvPicPr>
          <p:cNvPr id="2" name="Picture 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0B12EE84-95B5-B23F-BEE6-0B16CCE1A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986" y="2019688"/>
            <a:ext cx="5144150" cy="1108012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B6E390-3A99-DE48-D868-258A1B56C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550" y="3234612"/>
            <a:ext cx="5149023" cy="354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0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Prediction of Soil Sample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I want to analyze a data set from the USGS (United States Geological Survey) to ultimately conduct a regression model to predict what elevation a soil sample was taken.</a:t>
            </a:r>
            <a:endParaRPr lang="en-US" sz="36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8F31D1-8585-AE78-6FC6-66775FEED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8AB5F20-205B-7373-4EE9-2F3E8D85C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Prediction of Soil Sample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CD50405-8279-F3B6-9758-B328E3F35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/>
              <a:t>Variables Used (Chapter 1)</a:t>
            </a:r>
            <a:endParaRPr lang="en-US" sz="2800" dirty="0">
              <a:ea typeface="Calibri"/>
              <a:cs typeface="Calibri"/>
            </a:endParaRP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2800" err="1">
                <a:ea typeface="+mn-lt"/>
                <a:cs typeface="+mn-lt"/>
              </a:rPr>
              <a:t>lyr_top</a:t>
            </a:r>
            <a:r>
              <a:rPr lang="en-US" sz="2800" dirty="0">
                <a:ea typeface="+mn-lt"/>
                <a:cs typeface="+mn-lt"/>
              </a:rPr>
              <a:t>: Depth at the top of the soil layer (cm)</a:t>
            </a:r>
            <a:endParaRPr lang="en-US" sz="2800">
              <a:ea typeface="Calibri"/>
              <a:cs typeface="Calibri"/>
            </a:endParaRP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2800" err="1">
                <a:ea typeface="+mn-lt"/>
                <a:cs typeface="+mn-lt"/>
              </a:rPr>
              <a:t>lyr_bot</a:t>
            </a:r>
            <a:r>
              <a:rPr lang="en-US" sz="2800" dirty="0">
                <a:ea typeface="+mn-lt"/>
                <a:cs typeface="+mn-lt"/>
              </a:rPr>
              <a:t>: "Depth at the bottom of the soil layer (cm)</a:t>
            </a:r>
            <a:endParaRPr lang="en-US" sz="2800">
              <a:ea typeface="Calibri"/>
              <a:cs typeface="Calibri"/>
            </a:endParaRP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2800" err="1">
                <a:ea typeface="+mn-lt"/>
                <a:cs typeface="+mn-lt"/>
              </a:rPr>
              <a:t>lyr_mass</a:t>
            </a:r>
            <a:r>
              <a:rPr lang="en-US" sz="2800" dirty="0">
                <a:ea typeface="+mn-lt"/>
                <a:cs typeface="+mn-lt"/>
              </a:rPr>
              <a:t>: "Mass of the soil layer sample (g)</a:t>
            </a:r>
            <a:endParaRPr lang="en-US" sz="2800">
              <a:ea typeface="Calibri"/>
              <a:cs typeface="Calibri"/>
            </a:endParaRP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2800" err="1">
                <a:ea typeface="+mn-lt"/>
                <a:cs typeface="+mn-lt"/>
              </a:rPr>
              <a:t>pro_depth_water</a:t>
            </a:r>
            <a:r>
              <a:rPr lang="en-US" sz="2800" dirty="0">
                <a:ea typeface="+mn-lt"/>
                <a:cs typeface="+mn-lt"/>
              </a:rPr>
              <a:t>: "Depth to the water table (cm)</a:t>
            </a:r>
            <a:endParaRPr lang="en-US" sz="2800">
              <a:ea typeface="Calibri"/>
              <a:cs typeface="Calibri"/>
            </a:endParaRP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2800" dirty="0">
                <a:ea typeface="+mn-lt"/>
                <a:cs typeface="+mn-lt"/>
              </a:rPr>
              <a:t> </a:t>
            </a:r>
            <a:r>
              <a:rPr lang="en-US" sz="2800" err="1">
                <a:ea typeface="+mn-lt"/>
                <a:cs typeface="+mn-lt"/>
              </a:rPr>
              <a:t>pro_bedrock_depth</a:t>
            </a:r>
            <a:r>
              <a:rPr lang="en-US" sz="2800" dirty="0">
                <a:ea typeface="+mn-lt"/>
                <a:cs typeface="+mn-lt"/>
              </a:rPr>
              <a:t>: "Depth to bedrock (cm)</a:t>
            </a:r>
            <a:endParaRPr lang="en-US" sz="2800">
              <a:ea typeface="Calibri"/>
              <a:cs typeface="Calibri"/>
            </a:endParaRPr>
          </a:p>
          <a:p>
            <a:pPr lvl="1">
              <a:buFont typeface="Courier New" panose="05000000000000000000" pitchFamily="2" charset="2"/>
              <a:buChar char="o"/>
            </a:pPr>
            <a:r>
              <a:rPr lang="en-US" sz="2800" dirty="0">
                <a:ea typeface="+mn-lt"/>
                <a:cs typeface="+mn-lt"/>
              </a:rPr>
              <a:t> </a:t>
            </a:r>
            <a:r>
              <a:rPr lang="en-US" sz="2800" err="1">
                <a:ea typeface="+mn-lt"/>
                <a:cs typeface="+mn-lt"/>
              </a:rPr>
              <a:t>pro_elevation</a:t>
            </a:r>
            <a:r>
              <a:rPr lang="en-US" sz="2800" dirty="0">
                <a:ea typeface="+mn-lt"/>
                <a:cs typeface="+mn-lt"/>
              </a:rPr>
              <a:t>: Elevation of the soil sample location (m)</a:t>
            </a:r>
            <a:endParaRPr lang="en-US" sz="2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20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B5D2F-2553-771C-842D-12E7B9D9B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85F47B2-0375-FEBB-CEE6-4843E135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Prediction of Soil Sample</a:t>
            </a:r>
            <a:br>
              <a:rPr lang="en-US" dirty="0"/>
            </a:br>
            <a:r>
              <a:rPr lang="en-US" dirty="0">
                <a:ea typeface="Calibri"/>
                <a:cs typeface="Calibri"/>
              </a:rPr>
              <a:t>Histograms (Chapter 2)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4596E72-2DF2-DD3F-3E66-25C3E2365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endParaRPr lang="en-US" sz="2800">
              <a:ea typeface="Calibri"/>
              <a:cs typeface="Calibri"/>
            </a:endParaRPr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21020CB-2D4C-9A37-3E14-EBC2F143C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18" y="1962037"/>
            <a:ext cx="7457435" cy="468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7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43DDC-E37B-C06A-BEDD-3D680FD90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47DCCEF-4DEE-F1C7-6B97-179EABCDD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Prediction of Soil Sample</a:t>
            </a:r>
            <a:br>
              <a:rPr lang="en-US" dirty="0"/>
            </a:br>
            <a:r>
              <a:rPr lang="en-US" dirty="0">
                <a:ea typeface="Calibri"/>
                <a:cs typeface="Calibri"/>
              </a:rPr>
              <a:t>Histograms (Chapter 2)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CEB9C9C-DAFB-CC21-D9CB-92D00010D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endParaRPr lang="en-US" sz="2800">
              <a:ea typeface="Calibri"/>
              <a:cs typeface="Calibri"/>
            </a:endParaRPr>
          </a:p>
        </p:txBody>
      </p:sp>
      <p:pic>
        <p:nvPicPr>
          <p:cNvPr id="3" name="Picture 2" descr="A graph of a number of blue lines&#10;&#10;AI-generated content may be incorrect.">
            <a:extLst>
              <a:ext uri="{FF2B5EF4-FFF2-40B4-BE49-F238E27FC236}">
                <a16:creationId xmlns:a16="http://schemas.microsoft.com/office/drawing/2014/main" id="{7E201369-D91C-9A8C-8D53-102666E19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8" y="2190940"/>
            <a:ext cx="11813282" cy="397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2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B316D-925B-113B-5D5C-D1F5EAA29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570A4F6-3DD5-403B-17FD-94616357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Prediction of Soil Sample</a:t>
            </a:r>
            <a:br>
              <a:rPr lang="en-US" dirty="0"/>
            </a:br>
            <a:r>
              <a:rPr lang="en-US" dirty="0">
                <a:ea typeface="Calibri"/>
                <a:cs typeface="Calibri"/>
              </a:rPr>
              <a:t>Histograms (Chapter 2)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6C88696-763F-518B-20A5-2C102EDE9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endParaRPr lang="en-US" sz="2800">
              <a:ea typeface="Calibri"/>
              <a:cs typeface="Calibri"/>
            </a:endParaRPr>
          </a:p>
        </p:txBody>
      </p:sp>
      <p:pic>
        <p:nvPicPr>
          <p:cNvPr id="2" name="Picture 1" descr="A graph with blue lines&#10;&#10;AI-generated content may be incorrect.">
            <a:extLst>
              <a:ext uri="{FF2B5EF4-FFF2-40B4-BE49-F238E27FC236}">
                <a16:creationId xmlns:a16="http://schemas.microsoft.com/office/drawing/2014/main" id="{B0153DC0-E344-FC54-587A-3B5C6C9F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53" y="2299775"/>
            <a:ext cx="11512132" cy="37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3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BD0B8-B72F-02FE-FB30-2CAA32D0C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404FC04-5AB1-CEBE-87D4-657C600D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Prediction of Soil Sample</a:t>
            </a:r>
            <a:br>
              <a:rPr lang="en-US" dirty="0"/>
            </a:br>
            <a:r>
              <a:rPr lang="en-US" dirty="0">
                <a:ea typeface="Calibri"/>
                <a:cs typeface="Calibri"/>
              </a:rPr>
              <a:t>Descriptive Stats (Chapter 2)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A3B8DDD-E5E4-84E1-DBCA-9B5FB1292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endParaRPr lang="en-US" sz="2800">
              <a:ea typeface="Calibri"/>
              <a:cs typeface="Calibri"/>
            </a:endParaRPr>
          </a:p>
        </p:txBody>
      </p:sp>
      <p:pic>
        <p:nvPicPr>
          <p:cNvPr id="3" name="Picture 2" descr="A close-up of words&#10;&#10;AI-generated content may be incorrect.">
            <a:extLst>
              <a:ext uri="{FF2B5EF4-FFF2-40B4-BE49-F238E27FC236}">
                <a16:creationId xmlns:a16="http://schemas.microsoft.com/office/drawing/2014/main" id="{1C5BB2B8-E55C-67B9-03B6-AAAC6F15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688" y="1995857"/>
            <a:ext cx="3438240" cy="981817"/>
          </a:xfrm>
          <a:prstGeom prst="rect">
            <a:avLst/>
          </a:prstGeom>
        </p:spPr>
      </p:pic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E718326-5C23-A8D1-D796-E221CA235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376" y="3141881"/>
            <a:ext cx="5037870" cy="350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2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6EC58-3339-D983-1DFF-CE2E17013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D0B18B7-D3FA-BAF6-C0EB-9C3E5925A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Prediction of Soil Sample</a:t>
            </a:r>
            <a:br>
              <a:rPr lang="en-US" dirty="0"/>
            </a:br>
            <a:r>
              <a:rPr lang="en-US" dirty="0">
                <a:ea typeface="Calibri"/>
                <a:cs typeface="Calibri"/>
              </a:rPr>
              <a:t>Outliers (Chapter 2)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2C57192-92C1-6DAC-0393-739B67F80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endParaRPr lang="en-US" sz="2800">
              <a:ea typeface="Calibri"/>
              <a:cs typeface="Calibri"/>
            </a:endParaRPr>
          </a:p>
        </p:txBody>
      </p:sp>
      <p:pic>
        <p:nvPicPr>
          <p:cNvPr id="2" name="Picture 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4478B8A-BBA0-9DE0-7A87-7A5C0D91B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628" y="1934031"/>
            <a:ext cx="5341643" cy="1146537"/>
          </a:xfrm>
          <a:prstGeom prst="rect">
            <a:avLst/>
          </a:prstGeom>
        </p:spPr>
      </p:pic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8D17036-9C6F-8CBF-55CD-4A5361C14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685" y="3429912"/>
            <a:ext cx="5866259" cy="313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780EE-FDCA-104B-7AB8-31080E825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CC572F5-C485-23E7-EACE-349206A41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Elevation Prediction of Soil Sample</a:t>
            </a:r>
            <a:br>
              <a:rPr lang="en-US" dirty="0"/>
            </a:br>
            <a:r>
              <a:rPr lang="en-US" dirty="0">
                <a:ea typeface="Calibri"/>
                <a:cs typeface="Calibri"/>
              </a:rPr>
              <a:t>PMF Comparison (Chapter 3)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A123017-F56F-DB44-22F1-E58EE0FE3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endParaRPr lang="en-US" sz="2800">
              <a:ea typeface="Calibri"/>
              <a:cs typeface="Calibri"/>
            </a:endParaRPr>
          </a:p>
        </p:txBody>
      </p:sp>
      <p:pic>
        <p:nvPicPr>
          <p:cNvPr id="3" name="Picture 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D3E96E68-2A6F-9D73-C70B-F5519C090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775" y="2189453"/>
            <a:ext cx="6578082" cy="442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3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141aba3b8f8cb7f331be6546df69db5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8e4ef66d87525153bd8907774ed28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96FEF9-821E-45A6-82F2-0B1CE4CD8C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1BC99BC-3A63-4255-9D4F-38C5B80A319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F7A874A-6E55-415B-9061-8B2D43DC2F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108</Words>
  <Application>Microsoft Office PowerPoint</Application>
  <PresentationFormat>Widescreen</PresentationFormat>
  <Paragraphs>39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Education 16x9</vt:lpstr>
      <vt:lpstr>DuncanDSC530TermProject</vt:lpstr>
      <vt:lpstr>Elevation Prediction of Soil Sample</vt:lpstr>
      <vt:lpstr>Elevation Prediction of Soil Sample</vt:lpstr>
      <vt:lpstr>Elevation Prediction of Soil Sample Histograms (Chapter 2)</vt:lpstr>
      <vt:lpstr>Elevation Prediction of Soil Sample Histograms (Chapter 2)</vt:lpstr>
      <vt:lpstr>Elevation Prediction of Soil Sample Histograms (Chapter 2)</vt:lpstr>
      <vt:lpstr>Elevation Prediction of Soil Sample Descriptive Stats (Chapter 2)</vt:lpstr>
      <vt:lpstr>Elevation Prediction of Soil Sample Outliers (Chapter 2)</vt:lpstr>
      <vt:lpstr>Elevation Prediction of Soil Sample PMF Comparison (Chapter 3)</vt:lpstr>
      <vt:lpstr>Elevation Prediction of Soil Sample PMF Comparison (Chapter 3)</vt:lpstr>
      <vt:lpstr>Elevation Prediction of Soil Sample CDF (Chapter 4)</vt:lpstr>
      <vt:lpstr>Elevation Prediction of Soil Sample Analytical Distribution (Chapter 5)</vt:lpstr>
      <vt:lpstr>Elevation Prediction of Soil Sample Scatter Plots (Chapter 7)</vt:lpstr>
      <vt:lpstr>Elevation Prediction of Soil Sample Pearson Correlation (Chapter 7)</vt:lpstr>
      <vt:lpstr>Elevation Prediction of Soil Sample Hypothesis Test  (Chapter 9)</vt:lpstr>
      <vt:lpstr>Elevation Prediction of Soil Sample Regression Model  (Chapter 10 &amp; 11)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224</cp:revision>
  <dcterms:created xsi:type="dcterms:W3CDTF">2025-03-02T20:21:31Z</dcterms:created>
  <dcterms:modified xsi:type="dcterms:W3CDTF">2025-03-03T00:20:46Z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